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7.png" ContentType="image/png"/>
  <Override PartName="/ppt/media/image8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MG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886B8F3-3AD0-4545-AAA0-4D70B1ADC442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MG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EAB206-ABE1-4ACB-B711-A9A67F1B0B12}" type="slidenum">
              <a:rPr b="0" lang="fr-MG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MG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E87F4D-8123-4AA1-ABD7-9CF0AF83B65F}" type="slidenum">
              <a:rPr b="0" lang="fr-MG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343741-9F99-48BF-A296-6AE87FFE68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178656-EBC4-45EB-8BD5-B3D4488C6F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247B88-5A2D-4D44-BDE3-0044CF74DC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E160AF-59B2-4957-8E62-F56AF1B1BFB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EE02EF-7565-4FDC-8979-ED4556CEF8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5C1CF6-587E-45DC-9D74-A070F338D4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9BAC48-CB11-46B4-81BD-3F1F8332B3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98D24F-F151-4EBD-9160-57E45D435F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E14F35-65CF-4E3C-A2DE-E53295FEDA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6B2C61-5917-4A59-A69C-6F02C3C98E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278B15-C5CA-439D-A754-9D95D148D5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269EAF-5A25-4C40-BB99-37146ACBD4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29125E-E25A-4ADA-BB55-4B0AC5F18A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E03A97-0A76-40A2-8FA8-7A0C07958C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A6F28F-950A-4E84-861A-BA1271E36A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FE394C-BB3F-4EA8-A4E3-FA96B03A7F6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1B3EAC-F305-4D6F-9DFC-6A6D30FA9BF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9C33E6-F076-4E38-A0AE-B72B526101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B74BDB-43E5-4980-843D-866DFF635C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BC271C-E09D-4FEC-8982-A18CD22B66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C1E063-0820-4249-850F-AE4EDF7D5B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A58F57-A120-4E27-A582-B15E331E91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5E24DF-0E4E-4175-9735-BB97C5F972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BD2741-5DDF-404C-8A7A-6B168F47C9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MG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MG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MG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MG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496020-3349-4FC5-80D6-1B44FC9D7ADE}" type="slidenum">
              <a:rPr b="0" lang="fr-MG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MG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MG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MG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MG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MG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MG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MG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MG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MG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MG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MG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MG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 b="0" lang="fr-MG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MG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MG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MG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9C605D-B769-4348-B7FF-ED90B5066502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5" descr=""/>
          <p:cNvPicPr/>
          <p:nvPr/>
        </p:nvPicPr>
        <p:blipFill>
          <a:blip r:embed="rId1"/>
          <a:stretch/>
        </p:blipFill>
        <p:spPr>
          <a:xfrm>
            <a:off x="2394720" y="0"/>
            <a:ext cx="9796680" cy="685764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3"/>
          <p:cNvSpPr/>
          <p:nvPr/>
        </p:nvSpPr>
        <p:spPr>
          <a:xfrm>
            <a:off x="0" y="0"/>
            <a:ext cx="54860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Rectangle 10"/>
          <p:cNvSpPr/>
          <p:nvPr/>
        </p:nvSpPr>
        <p:spPr>
          <a:xfrm>
            <a:off x="514080" y="2249640"/>
            <a:ext cx="5690520" cy="3560400"/>
          </a:xfrm>
          <a:prstGeom prst="rect">
            <a:avLst/>
          </a:prstGeom>
          <a:solidFill>
            <a:srgbClr val="fdc51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1" name="Image 6" descr=""/>
          <p:cNvPicPr/>
          <p:nvPr/>
        </p:nvPicPr>
        <p:blipFill>
          <a:blip r:embed="rId2"/>
          <a:stretch/>
        </p:blipFill>
        <p:spPr>
          <a:xfrm>
            <a:off x="514080" y="513360"/>
            <a:ext cx="1068480" cy="1068480"/>
          </a:xfrm>
          <a:prstGeom prst="rect">
            <a:avLst/>
          </a:prstGeom>
          <a:ln w="0">
            <a:noFill/>
          </a:ln>
        </p:spPr>
      </p:pic>
      <p:pic>
        <p:nvPicPr>
          <p:cNvPr id="92" name="Image 7" descr=""/>
          <p:cNvPicPr/>
          <p:nvPr/>
        </p:nvPicPr>
        <p:blipFill>
          <a:blip r:embed="rId3"/>
          <a:stretch/>
        </p:blipFill>
        <p:spPr>
          <a:xfrm>
            <a:off x="3728520" y="559440"/>
            <a:ext cx="976320" cy="976320"/>
          </a:xfrm>
          <a:prstGeom prst="rect">
            <a:avLst/>
          </a:prstGeom>
          <a:ln w="0">
            <a:noFill/>
          </a:ln>
        </p:spPr>
      </p:pic>
      <p:pic>
        <p:nvPicPr>
          <p:cNvPr id="93" name="Image 8" descr=""/>
          <p:cNvPicPr/>
          <p:nvPr/>
        </p:nvPicPr>
        <p:blipFill>
          <a:blip r:embed="rId4"/>
          <a:stretch/>
        </p:blipFill>
        <p:spPr>
          <a:xfrm>
            <a:off x="2031480" y="538560"/>
            <a:ext cx="1243800" cy="910800"/>
          </a:xfrm>
          <a:prstGeom prst="rect">
            <a:avLst/>
          </a:prstGeom>
          <a:ln w="0">
            <a:noFill/>
          </a:ln>
        </p:spPr>
      </p:pic>
      <p:sp>
        <p:nvSpPr>
          <p:cNvPr id="94" name="ZoneTexte 9"/>
          <p:cNvSpPr/>
          <p:nvPr/>
        </p:nvSpPr>
        <p:spPr>
          <a:xfrm>
            <a:off x="514080" y="2375280"/>
            <a:ext cx="4416120" cy="33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Bef>
                <a:spcPts val="240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Poppins"/>
                <a:ea typeface="MS Gothic"/>
              </a:rPr>
              <a:t>1. Présentation de l’opération</a:t>
            </a:r>
            <a:br>
              <a:rPr sz="1800"/>
            </a:b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MS Mincho"/>
              </a:rPr>
              <a:t>Créée en 1996 par l’Olympique Noisy-le-Sec, l’opération Top Foot est un stage mêlant pratique du football et apprentissage de la citoyenneté. Organisée pendant les vacances scolaires, elle vise à proposer aux jeunes un cadre structurant et éducatif à travers le sport.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2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2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0d0d0d"/>
              </a:gs>
              <a:gs pos="100000">
                <a:srgbClr val="203864">
                  <a:alpha val="41176"/>
                </a:srgbClr>
              </a:gs>
            </a:gsLst>
            <a:lin ang="10800000"/>
          </a:gra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80680" y="1502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c713"/>
                </a:solidFill>
                <a:latin typeface="Poppins"/>
              </a:rPr>
              <a:t>2. Organisation et déroulement </a:t>
            </a:r>
            <a:br>
              <a:rPr sz="3200"/>
            </a:br>
            <a:r>
              <a:rPr b="1" lang="fr-FR" sz="3200" spc="-1" strike="noStrike">
                <a:solidFill>
                  <a:srgbClr val="ffc713"/>
                </a:solidFill>
                <a:latin typeface="Poppins"/>
              </a:rPr>
              <a:t>– Édition avril 2025</a:t>
            </a:r>
            <a:endParaRPr b="0" lang="fr-MG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Rectangle 10"/>
          <p:cNvSpPr/>
          <p:nvPr/>
        </p:nvSpPr>
        <p:spPr>
          <a:xfrm>
            <a:off x="639000" y="4209840"/>
            <a:ext cx="2631240" cy="6645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47440" y="4321800"/>
            <a:ext cx="2900880" cy="302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0d0d0d"/>
                </a:solidFill>
                <a:latin typeface="Poppins"/>
                <a:ea typeface="Verdana"/>
              </a:rPr>
              <a:t>7 à 9 ans </a:t>
            </a:r>
            <a:endParaRPr b="0" lang="fr-MG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Espace réservé du texte 2"/>
          <p:cNvSpPr/>
          <p:nvPr/>
        </p:nvSpPr>
        <p:spPr>
          <a:xfrm>
            <a:off x="580680" y="4874760"/>
            <a:ext cx="23497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Verdana"/>
              </a:rPr>
              <a:t>Stade Allende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13"/>
          <p:cNvSpPr/>
          <p:nvPr/>
        </p:nvSpPr>
        <p:spPr>
          <a:xfrm>
            <a:off x="3993480" y="4209840"/>
            <a:ext cx="2631240" cy="6645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Espace réservé du texte 2"/>
          <p:cNvSpPr/>
          <p:nvPr/>
        </p:nvSpPr>
        <p:spPr>
          <a:xfrm>
            <a:off x="4134960" y="4321800"/>
            <a:ext cx="242280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2400" spc="-1" strike="noStrike">
                <a:solidFill>
                  <a:srgbClr val="0d0d0d"/>
                </a:solidFill>
                <a:latin typeface="Poppins"/>
                <a:ea typeface="Verdana"/>
              </a:rPr>
              <a:t>10 à 13 ans :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Espace réservé du texte 2"/>
          <p:cNvSpPr/>
          <p:nvPr/>
        </p:nvSpPr>
        <p:spPr>
          <a:xfrm>
            <a:off x="3993480" y="4909320"/>
            <a:ext cx="23497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Verdana"/>
              </a:rPr>
              <a:t>Stade Langevin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ctangle 17"/>
          <p:cNvSpPr/>
          <p:nvPr/>
        </p:nvSpPr>
        <p:spPr>
          <a:xfrm>
            <a:off x="7062120" y="4209840"/>
            <a:ext cx="2631240" cy="6645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Espace réservé du texte 2"/>
          <p:cNvSpPr/>
          <p:nvPr/>
        </p:nvSpPr>
        <p:spPr>
          <a:xfrm>
            <a:off x="7270560" y="4321800"/>
            <a:ext cx="242280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2400" spc="-1" strike="noStrike">
                <a:solidFill>
                  <a:srgbClr val="0d0d0d"/>
                </a:solidFill>
                <a:latin typeface="Poppins"/>
                <a:ea typeface="Verdana"/>
              </a:rPr>
              <a:t>14 à 17 ans :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Espace réservé du texte 2"/>
          <p:cNvSpPr/>
          <p:nvPr/>
        </p:nvSpPr>
        <p:spPr>
          <a:xfrm>
            <a:off x="6924240" y="4909320"/>
            <a:ext cx="234972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Verdana"/>
              </a:rPr>
              <a:t>Gymnase Langevin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ZoneTexte 26"/>
          <p:cNvSpPr/>
          <p:nvPr/>
        </p:nvSpPr>
        <p:spPr>
          <a:xfrm>
            <a:off x="580680" y="2934000"/>
            <a:ext cx="66898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La deuxième édition de 2025 s’est déroulée du 14 au 25 avril, sous la forme de deux stages d’une semaine chacun. L’accueil des enfants était réparti comme suit :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angle 5"/>
          <p:cNvSpPr/>
          <p:nvPr/>
        </p:nvSpPr>
        <p:spPr>
          <a:xfrm>
            <a:off x="639000" y="0"/>
            <a:ext cx="4768200" cy="123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9" name="Image 27" descr=""/>
          <p:cNvPicPr/>
          <p:nvPr/>
        </p:nvPicPr>
        <p:blipFill>
          <a:blip r:embed="rId2"/>
          <a:stretch/>
        </p:blipFill>
        <p:spPr>
          <a:xfrm>
            <a:off x="873000" y="143280"/>
            <a:ext cx="1068480" cy="1068480"/>
          </a:xfrm>
          <a:prstGeom prst="rect">
            <a:avLst/>
          </a:prstGeom>
          <a:ln w="0">
            <a:noFill/>
          </a:ln>
        </p:spPr>
      </p:pic>
      <p:pic>
        <p:nvPicPr>
          <p:cNvPr id="110" name="Image 28" descr=""/>
          <p:cNvPicPr/>
          <p:nvPr/>
        </p:nvPicPr>
        <p:blipFill>
          <a:blip r:embed="rId3"/>
          <a:stretch/>
        </p:blipFill>
        <p:spPr>
          <a:xfrm>
            <a:off x="3915720" y="201960"/>
            <a:ext cx="976320" cy="976320"/>
          </a:xfrm>
          <a:prstGeom prst="rect">
            <a:avLst/>
          </a:prstGeom>
          <a:ln w="0">
            <a:noFill/>
          </a:ln>
        </p:spPr>
      </p:pic>
      <p:pic>
        <p:nvPicPr>
          <p:cNvPr id="111" name="Image 29" descr=""/>
          <p:cNvPicPr/>
          <p:nvPr/>
        </p:nvPicPr>
        <p:blipFill>
          <a:blip r:embed="rId4"/>
          <a:stretch/>
        </p:blipFill>
        <p:spPr>
          <a:xfrm>
            <a:off x="2308680" y="164160"/>
            <a:ext cx="1243800" cy="910800"/>
          </a:xfrm>
          <a:prstGeom prst="rect">
            <a:avLst/>
          </a:prstGeom>
          <a:ln w="0">
            <a:noFill/>
          </a:ln>
        </p:spPr>
      </p:pic>
      <p:sp>
        <p:nvSpPr>
          <p:cNvPr id="112" name="ZoneTexte 30"/>
          <p:cNvSpPr/>
          <p:nvPr/>
        </p:nvSpPr>
        <p:spPr>
          <a:xfrm>
            <a:off x="609480" y="5461920"/>
            <a:ext cx="66898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fr-FR" sz="1200" spc="-1" strike="noStrike">
                <a:solidFill>
                  <a:srgbClr val="ffffff"/>
                </a:solidFill>
                <a:latin typeface="Poppins"/>
                <a:ea typeface="MS Mincho"/>
              </a:rPr>
              <a:t>L’encadrement était assuré par 9 animateurs, 3 référents (dont le responsable de l’opération), 3 services civiques et 3 alternants mis à disposition par le club.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 2" descr=""/>
          <p:cNvPicPr/>
          <p:nvPr/>
        </p:nvPicPr>
        <p:blipFill>
          <a:blip r:embed="rId1"/>
          <a:stretch/>
        </p:blipFill>
        <p:spPr>
          <a:xfrm>
            <a:off x="2862360" y="0"/>
            <a:ext cx="9796680" cy="685764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3"/>
          <p:cNvSpPr/>
          <p:nvPr/>
        </p:nvSpPr>
        <p:spPr>
          <a:xfrm>
            <a:off x="0" y="0"/>
            <a:ext cx="53744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" name="Rectangle 10"/>
          <p:cNvSpPr/>
          <p:nvPr/>
        </p:nvSpPr>
        <p:spPr>
          <a:xfrm>
            <a:off x="514080" y="1801800"/>
            <a:ext cx="5801760" cy="976320"/>
          </a:xfrm>
          <a:prstGeom prst="rect">
            <a:avLst/>
          </a:prstGeom>
          <a:solidFill>
            <a:srgbClr val="fdc51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6" name="Image 6" descr=""/>
          <p:cNvPicPr/>
          <p:nvPr/>
        </p:nvPicPr>
        <p:blipFill>
          <a:blip r:embed="rId2"/>
          <a:stretch/>
        </p:blipFill>
        <p:spPr>
          <a:xfrm>
            <a:off x="514080" y="513360"/>
            <a:ext cx="1068480" cy="1068480"/>
          </a:xfrm>
          <a:prstGeom prst="rect">
            <a:avLst/>
          </a:prstGeom>
          <a:ln w="0">
            <a:noFill/>
          </a:ln>
        </p:spPr>
      </p:pic>
      <p:pic>
        <p:nvPicPr>
          <p:cNvPr id="117" name="Image 7" descr=""/>
          <p:cNvPicPr/>
          <p:nvPr/>
        </p:nvPicPr>
        <p:blipFill>
          <a:blip r:embed="rId3"/>
          <a:stretch/>
        </p:blipFill>
        <p:spPr>
          <a:xfrm>
            <a:off x="3728520" y="559440"/>
            <a:ext cx="976320" cy="976320"/>
          </a:xfrm>
          <a:prstGeom prst="rect">
            <a:avLst/>
          </a:prstGeom>
          <a:ln w="0">
            <a:noFill/>
          </a:ln>
        </p:spPr>
      </p:pic>
      <p:pic>
        <p:nvPicPr>
          <p:cNvPr id="118" name="Image 8" descr=""/>
          <p:cNvPicPr/>
          <p:nvPr/>
        </p:nvPicPr>
        <p:blipFill>
          <a:blip r:embed="rId4"/>
          <a:stretch/>
        </p:blipFill>
        <p:spPr>
          <a:xfrm>
            <a:off x="2031480" y="538560"/>
            <a:ext cx="1243800" cy="910800"/>
          </a:xfrm>
          <a:prstGeom prst="rect">
            <a:avLst/>
          </a:prstGeom>
          <a:ln w="0">
            <a:noFill/>
          </a:ln>
        </p:spPr>
      </p:pic>
      <p:sp>
        <p:nvSpPr>
          <p:cNvPr id="119" name="ZoneTexte 9"/>
          <p:cNvSpPr/>
          <p:nvPr/>
        </p:nvSpPr>
        <p:spPr>
          <a:xfrm>
            <a:off x="514080" y="1927080"/>
            <a:ext cx="7246440" cy="9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spcBef>
                <a:spcPts val="240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Poppins"/>
                <a:ea typeface="MS Gothic"/>
              </a:rPr>
              <a:t>3. Chiffres de participation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MS Mincho"/>
              </a:rPr>
              <a:t>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 11"/>
          <p:cNvSpPr/>
          <p:nvPr/>
        </p:nvSpPr>
        <p:spPr>
          <a:xfrm>
            <a:off x="559800" y="3938400"/>
            <a:ext cx="4628880" cy="24228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Espace réservé du texte 2"/>
          <p:cNvSpPr/>
          <p:nvPr/>
        </p:nvSpPr>
        <p:spPr>
          <a:xfrm>
            <a:off x="594360" y="4046760"/>
            <a:ext cx="4503240" cy="17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1400" spc="-1" strike="noStrike">
                <a:solidFill>
                  <a:srgbClr val="ffc000"/>
                </a:solidFill>
                <a:latin typeface="Poppins"/>
                <a:ea typeface="Verdana"/>
              </a:rPr>
              <a:t>Semaine 1 (14 au 18 avril) :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Lundi : 188 participants dont 28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Mardi : 189 participants dont 26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Mercredi : 212 participants dont 32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Jeudi : 196 participants dont 31 filles 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Vendredi : 199 participants dont 34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 </a:t>
            </a:r>
            <a:br>
              <a:rPr sz="1400"/>
            </a:br>
            <a:r>
              <a:rPr b="1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Total semaine 1 : 984 participants dont 151 filles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13"/>
          <p:cNvSpPr/>
          <p:nvPr/>
        </p:nvSpPr>
        <p:spPr>
          <a:xfrm>
            <a:off x="6468840" y="3938400"/>
            <a:ext cx="4628880" cy="24228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Espace réservé du texte 2"/>
          <p:cNvSpPr/>
          <p:nvPr/>
        </p:nvSpPr>
        <p:spPr>
          <a:xfrm>
            <a:off x="6503040" y="4046760"/>
            <a:ext cx="4503240" cy="17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1400" spc="-1" strike="noStrike">
                <a:solidFill>
                  <a:srgbClr val="ffc000"/>
                </a:solidFill>
                <a:latin typeface="Poppins"/>
                <a:ea typeface="Verdana"/>
              </a:rPr>
              <a:t>Semaine 2 (21 au 25 avril – lundi férié) :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Mardi : 204 participants dont 36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Mercredi : 166 participants dont 21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Jeudi : 187 participants dont 28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• Vendredi : 212 participants dont 35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Total semaine 2 : 769 participants dont 120 filles</a:t>
            </a:r>
            <a:br>
              <a:rPr sz="1400"/>
            </a:b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 </a:t>
            </a:r>
            <a:br>
              <a:rPr sz="1400"/>
            </a:br>
            <a:r>
              <a:rPr b="1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Total général : 1 753 participations dont 271 filles cumulées sur les deux semaines.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14" descr=""/>
          <p:cNvPicPr/>
          <p:nvPr/>
        </p:nvPicPr>
        <p:blipFill>
          <a:blip r:embed="rId1"/>
          <a:srcRect l="0" t="0" r="0" b="19304"/>
          <a:stretch/>
        </p:blipFill>
        <p:spPr>
          <a:xfrm>
            <a:off x="0" y="-29160"/>
            <a:ext cx="12191760" cy="6886800"/>
          </a:xfrm>
          <a:prstGeom prst="rect">
            <a:avLst/>
          </a:prstGeom>
          <a:ln w="0">
            <a:noFill/>
          </a:ln>
        </p:spPr>
      </p:pic>
      <p:sp>
        <p:nvSpPr>
          <p:cNvPr id="125" name="Rectangle 12"/>
          <p:cNvSpPr/>
          <p:nvPr/>
        </p:nvSpPr>
        <p:spPr>
          <a:xfrm>
            <a:off x="0" y="-29160"/>
            <a:ext cx="12191760" cy="6886800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80680" y="511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r">
              <a:lnSpc>
                <a:spcPct val="90000"/>
              </a:lnSpc>
              <a:buNone/>
            </a:pPr>
            <a:r>
              <a:rPr b="0" lang="fr-FR" sz="3200" spc="-1" strike="noStrike">
                <a:solidFill>
                  <a:srgbClr val="ffc000"/>
                </a:solidFill>
                <a:latin typeface="Arial MT Extra Bold"/>
              </a:rPr>
              <a:t>4. Contenu des journées et thématiques citoyennes</a:t>
            </a:r>
            <a:endParaRPr b="0" lang="fr-MG" sz="3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7" name="Connecteur droit 9"/>
          <p:cNvCxnSpPr/>
          <p:nvPr/>
        </p:nvCxnSpPr>
        <p:spPr>
          <a:xfrm>
            <a:off x="7986600" y="1693440"/>
            <a:ext cx="2990160" cy="360"/>
          </a:xfrm>
          <a:prstGeom prst="straightConnector1">
            <a:avLst/>
          </a:prstGeom>
          <a:ln>
            <a:solidFill>
              <a:srgbClr val="ffffff"/>
            </a:solidFill>
          </a:ln>
        </p:spPr>
      </p:cxnSp>
      <p:sp>
        <p:nvSpPr>
          <p:cNvPr id="128" name="ZoneTexte 13"/>
          <p:cNvSpPr/>
          <p:nvPr/>
        </p:nvSpPr>
        <p:spPr>
          <a:xfrm>
            <a:off x="5001480" y="2260080"/>
            <a:ext cx="609408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15000"/>
              </a:lnSpc>
              <a:spcAft>
                <a:spcPts val="1001"/>
              </a:spcAft>
            </a:pPr>
            <a:r>
              <a:rPr b="0" lang="en-US" sz="1400" spc="-1" strike="noStrike">
                <a:solidFill>
                  <a:srgbClr val="ffffff"/>
                </a:solidFill>
                <a:latin typeface="Poppins"/>
                <a:ea typeface="MS Mincho"/>
              </a:rPr>
              <a:t>Chaque journée mêlait des séances sportives, des ateliers ludiques, tournoi et des goûters à thème. Voici les thèmes abordés :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ctangle 17"/>
          <p:cNvSpPr/>
          <p:nvPr/>
        </p:nvSpPr>
        <p:spPr>
          <a:xfrm>
            <a:off x="1028160" y="4711680"/>
            <a:ext cx="4628880" cy="168156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Espace réservé du texte 2"/>
          <p:cNvSpPr/>
          <p:nvPr/>
        </p:nvSpPr>
        <p:spPr>
          <a:xfrm>
            <a:off x="1062720" y="4849920"/>
            <a:ext cx="6285600" cy="17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1800" spc="-1" strike="noStrike">
                <a:solidFill>
                  <a:srgbClr val="ffc000"/>
                </a:solidFill>
                <a:latin typeface="Poppins"/>
                <a:ea typeface="Verdana"/>
              </a:rPr>
              <a:t>• </a:t>
            </a:r>
            <a:r>
              <a:rPr b="1" lang="fr-FR" sz="1800" spc="-1" strike="noStrike">
                <a:solidFill>
                  <a:srgbClr val="ffc000"/>
                </a:solidFill>
                <a:latin typeface="Poppins"/>
                <a:ea typeface="Verdana"/>
              </a:rPr>
              <a:t>Semaine 1 :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Mardi : Le racisme dans le sport (football)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Mercredi : Le football féminin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Jeudi : L’utilisation abusive des écrans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Vendredi : Le foot et la planète (environnement)</a:t>
            </a:r>
            <a:br>
              <a:rPr sz="1400"/>
            </a:b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19"/>
          <p:cNvSpPr/>
          <p:nvPr/>
        </p:nvSpPr>
        <p:spPr>
          <a:xfrm>
            <a:off x="6347520" y="4711680"/>
            <a:ext cx="4628880" cy="1681560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Espace réservé du texte 2"/>
          <p:cNvSpPr/>
          <p:nvPr/>
        </p:nvSpPr>
        <p:spPr>
          <a:xfrm>
            <a:off x="6381720" y="4849920"/>
            <a:ext cx="6285600" cy="17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1800" spc="-1" strike="noStrike">
                <a:solidFill>
                  <a:srgbClr val="ffc000"/>
                </a:solidFill>
                <a:latin typeface="Poppins"/>
                <a:ea typeface="Verdana"/>
              </a:rPr>
              <a:t>• </a:t>
            </a:r>
            <a:r>
              <a:rPr b="1" lang="fr-FR" sz="1800" spc="-1" strike="noStrike">
                <a:solidFill>
                  <a:srgbClr val="ffc000"/>
                </a:solidFill>
                <a:latin typeface="Poppins"/>
                <a:ea typeface="Verdana"/>
              </a:rPr>
              <a:t>Semaine 2 :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Mardi : Le harcèlement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Mercredi : Les réseaux sociaux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Jeudi : Arbitrage et fair-play</a:t>
            </a:r>
            <a:br>
              <a:rPr sz="1400"/>
            </a:b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Vendredi : Top Foot (bilan et ressenti des enfants)</a:t>
            </a:r>
            <a:br>
              <a:rPr sz="1400"/>
            </a:b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4" descr=""/>
          <p:cNvPicPr/>
          <p:nvPr/>
        </p:nvPicPr>
        <p:blipFill>
          <a:blip r:embed="rId1"/>
          <a:srcRect l="0" t="0" r="0" b="1964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2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0d0d0d"/>
              </a:gs>
              <a:gs pos="100000">
                <a:srgbClr val="203864">
                  <a:alpha val="41176"/>
                </a:srgbClr>
              </a:gs>
            </a:gsLst>
            <a:lin ang="0"/>
          </a:gra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80680" y="3191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c713"/>
                </a:solidFill>
                <a:latin typeface="Poppins"/>
              </a:rPr>
              <a:t>5. Bilan qualitatif et perspectives</a:t>
            </a:r>
            <a:endParaRPr b="0" lang="fr-MG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ZoneTexte 26"/>
          <p:cNvSpPr/>
          <p:nvPr/>
        </p:nvSpPr>
        <p:spPr>
          <a:xfrm>
            <a:off x="580680" y="4447800"/>
            <a:ext cx="830196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L’opération a été, une nouvelle fois, très bien accueillie par les jeunes participants ainsi que par leurs familles. Les thématiques citoyennes ont suscité des échanges riches, et les goûters à thème ont permis d’aborder les sujets de manière ludique. L’engagement des encadrants a été salué, tout comme la diversité des activités proposées.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ffffff"/>
                </a:solidFill>
                <a:latin typeface="Poppins"/>
                <a:ea typeface="MS Mincho"/>
              </a:rPr>
              <a:t>Pour les prochaines éditions, quelques pistes d’amélioration pourront être explorées : optimisation de la logistique sur les trois sites, renforcement de la communication avec les familles, et valorisation des productions des jeunes lors des ateliers citoyens.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5"/>
          <p:cNvSpPr/>
          <p:nvPr/>
        </p:nvSpPr>
        <p:spPr>
          <a:xfrm>
            <a:off x="639000" y="0"/>
            <a:ext cx="4768200" cy="123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MG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8" name="Image 27" descr=""/>
          <p:cNvPicPr/>
          <p:nvPr/>
        </p:nvPicPr>
        <p:blipFill>
          <a:blip r:embed="rId2"/>
          <a:stretch/>
        </p:blipFill>
        <p:spPr>
          <a:xfrm>
            <a:off x="873000" y="143280"/>
            <a:ext cx="1068480" cy="1068480"/>
          </a:xfrm>
          <a:prstGeom prst="rect">
            <a:avLst/>
          </a:prstGeom>
          <a:ln w="0">
            <a:noFill/>
          </a:ln>
        </p:spPr>
      </p:pic>
      <p:pic>
        <p:nvPicPr>
          <p:cNvPr id="139" name="Image 28" descr=""/>
          <p:cNvPicPr/>
          <p:nvPr/>
        </p:nvPicPr>
        <p:blipFill>
          <a:blip r:embed="rId3"/>
          <a:stretch/>
        </p:blipFill>
        <p:spPr>
          <a:xfrm>
            <a:off x="3915720" y="201960"/>
            <a:ext cx="976320" cy="976320"/>
          </a:xfrm>
          <a:prstGeom prst="rect">
            <a:avLst/>
          </a:prstGeom>
          <a:ln w="0">
            <a:noFill/>
          </a:ln>
        </p:spPr>
      </p:pic>
      <p:pic>
        <p:nvPicPr>
          <p:cNvPr id="140" name="Image 29" descr=""/>
          <p:cNvPicPr/>
          <p:nvPr/>
        </p:nvPicPr>
        <p:blipFill>
          <a:blip r:embed="rId4"/>
          <a:stretch/>
        </p:blipFill>
        <p:spPr>
          <a:xfrm>
            <a:off x="2308680" y="164160"/>
            <a:ext cx="1243800" cy="91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Application>LibreOffice/7.5.0.3$Windows_X86_64 LibreOffice_project/c21113d003cd3efa8c53188764377a8272d9d6de</Application>
  <AppVersion>15.0000</AppVersion>
  <Words>501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2025-05-09T15:11:59Z</dcterms:created>
  <dc:creator>Harley ANDRIANOELSON</dc:creator>
  <dc:description/>
  <dc:language>fr-FR</dc:language>
  <cp:lastModifiedBy>Harley ANDRIANOELSON</cp:lastModifiedBy>
  <dcterms:modified xsi:type="dcterms:W3CDTF">2025-05-10T08:34:53Z</dcterms:modified>
  <cp:revision>16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Grand écran</vt:lpwstr>
  </property>
  <property fmtid="{D5CDD505-2E9C-101B-9397-08002B2CF9AE}" pid="4" name="Slides">
    <vt:i4>5</vt:i4>
  </property>
</Properties>
</file>